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serrat" charset="1" panose="00000500000000000000"/>
      <p:regular r:id="rId25"/>
    </p:embeddedFont>
    <p:embeddedFont>
      <p:font typeface="Montserrat Heavy" charset="1" panose="00000A00000000000000"/>
      <p:regular r:id="rId26"/>
    </p:embeddedFont>
    <p:embeddedFont>
      <p:font typeface="Roboto" charset="1" panose="02000000000000000000"/>
      <p:regular r:id="rId27"/>
    </p:embeddedFont>
    <p:embeddedFont>
      <p:font typeface="Montserrat Bold" charset="1" panose="00000800000000000000"/>
      <p:regular r:id="rId28"/>
    </p:embeddedFont>
    <p:embeddedFont>
      <p:font typeface="Canva Sans Bold" charset="1" panose="020B0803030501040103"/>
      <p:regular r:id="rId29"/>
    </p:embeddedFont>
    <p:embeddedFont>
      <p:font typeface="Canva Sans" charset="1" panose="020B0503030501040103"/>
      <p:regular r:id="rId30"/>
    </p:embeddedFont>
    <p:embeddedFont>
      <p:font typeface="Montserrat Light" charset="1" panose="000004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19.jpe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20.jpe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2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22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10.jpe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11.jpe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.png" Type="http://schemas.openxmlformats.org/officeDocument/2006/relationships/image"/><Relationship Id="rId5" Target="../media/image1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62209" y="6321319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8012904" y="-1671310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-1662139" y="2153651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14954061" y="8017217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125808" y="1466003"/>
            <a:ext cx="10036383" cy="1375296"/>
          </a:xfrm>
          <a:custGeom>
            <a:avLst/>
            <a:gdLst/>
            <a:ahLst/>
            <a:cxnLst/>
            <a:rect r="r" b="b" t="t" l="l"/>
            <a:pathLst>
              <a:path h="1375296" w="10036383">
                <a:moveTo>
                  <a:pt x="0" y="0"/>
                </a:moveTo>
                <a:lnTo>
                  <a:pt x="10036384" y="0"/>
                </a:lnTo>
                <a:lnTo>
                  <a:pt x="10036384" y="1375296"/>
                </a:lnTo>
                <a:lnTo>
                  <a:pt x="0" y="1375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3380822"/>
            <a:ext cx="18288000" cy="4636394"/>
          </a:xfrm>
          <a:custGeom>
            <a:avLst/>
            <a:gdLst/>
            <a:ahLst/>
            <a:cxnLst/>
            <a:rect r="r" b="b" t="t" l="l"/>
            <a:pathLst>
              <a:path h="4636394" w="18288000">
                <a:moveTo>
                  <a:pt x="0" y="0"/>
                </a:moveTo>
                <a:lnTo>
                  <a:pt x="18288000" y="0"/>
                </a:lnTo>
                <a:lnTo>
                  <a:pt x="18288000" y="4636395"/>
                </a:lnTo>
                <a:lnTo>
                  <a:pt x="0" y="46363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200095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091244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0093" y="8316425"/>
            <a:ext cx="5621060" cy="1335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0"/>
              </a:lnSpc>
            </a:pPr>
            <a:r>
              <a:rPr lang="en-US" sz="2535" spc="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MOHAMED  AYAZ </a:t>
            </a:r>
            <a:r>
              <a:rPr lang="en-US" sz="2535" spc="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-  MEA24068</a:t>
            </a:r>
          </a:p>
          <a:p>
            <a:pPr algn="l">
              <a:lnSpc>
                <a:spcPts val="3550"/>
              </a:lnSpc>
            </a:pPr>
            <a:r>
              <a:rPr lang="en-US" sz="2535" spc="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MUHAMMED SHAMIL TC  -  MEA24089</a:t>
            </a:r>
          </a:p>
          <a:p>
            <a:pPr algn="l">
              <a:lnSpc>
                <a:spcPts val="3550"/>
              </a:lnSpc>
              <a:spcBef>
                <a:spcPct val="0"/>
              </a:spcBef>
            </a:pPr>
            <a:r>
              <a:rPr lang="en-US" sz="2535" spc="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NAJIL A                                -  MEA24095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308945" y="412429"/>
            <a:ext cx="1662550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0"/>
              </a:lnSpc>
              <a:spcBef>
                <a:spcPct val="0"/>
              </a:spcBef>
            </a:pPr>
            <a:r>
              <a:rPr lang="en-US" sz="1700" spc="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INTELLIJ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96116" y="2424807"/>
            <a:ext cx="9895768" cy="6941715"/>
            <a:chOff x="0" y="0"/>
            <a:chExt cx="15099151" cy="10591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099151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5099151">
                  <a:moveTo>
                    <a:pt x="15099151" y="254000"/>
                  </a:moveTo>
                  <a:lnTo>
                    <a:pt x="15099151" y="10337800"/>
                  </a:lnTo>
                  <a:cubicBezTo>
                    <a:pt x="15099151" y="10478135"/>
                    <a:pt x="14985971" y="10591800"/>
                    <a:pt x="14846233" y="10591800"/>
                  </a:cubicBezTo>
                  <a:lnTo>
                    <a:pt x="252917" y="10591800"/>
                  </a:lnTo>
                  <a:cubicBezTo>
                    <a:pt x="113180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180" y="0"/>
                    <a:pt x="252917" y="0"/>
                  </a:cubicBezTo>
                  <a:lnTo>
                    <a:pt x="14846233" y="0"/>
                  </a:lnTo>
                  <a:cubicBezTo>
                    <a:pt x="14985971" y="0"/>
                    <a:pt x="15099151" y="113665"/>
                    <a:pt x="15099151" y="254000"/>
                  </a:cubicBezTo>
                  <a:close/>
                </a:path>
              </a:pathLst>
            </a:custGeom>
            <a:blipFill>
              <a:blip r:embed="rId9"/>
              <a:stretch>
                <a:fillRect l="-4009" t="0" r="-4009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10780" y="1047750"/>
            <a:ext cx="14266439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Generated Report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072474" y="1040691"/>
            <a:ext cx="14266439" cy="788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04"/>
              </a:lnSpc>
            </a:pPr>
          </a:p>
          <a:p>
            <a:pPr algn="just" marL="678349" indent="-339175" lvl="1">
              <a:lnSpc>
                <a:spcPts val="6315"/>
              </a:lnSpc>
              <a:buAutoNum type="arabicPeriod" startAt="1"/>
            </a:pPr>
            <a:r>
              <a:rPr lang="en-US" sz="31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enters username and password in GUI.</a:t>
            </a:r>
          </a:p>
          <a:p>
            <a:pPr algn="just" marL="678349" indent="-339175" lvl="1">
              <a:lnSpc>
                <a:spcPts val="6315"/>
              </a:lnSpc>
              <a:buAutoNum type="arabicPeriod" startAt="1"/>
            </a:pPr>
            <a:r>
              <a:rPr lang="en-US" sz="31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GUI sends data to → AuthManager.login(username, password)</a:t>
            </a:r>
          </a:p>
          <a:p>
            <a:pPr algn="just" marL="678349" indent="-339175" lvl="1">
              <a:lnSpc>
                <a:spcPts val="6315"/>
              </a:lnSpc>
              <a:buAutoNum type="arabicPeriod" startAt="1"/>
            </a:pPr>
            <a:r>
              <a:rPr lang="en-US" sz="31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Java runs the SQL query →</a:t>
            </a:r>
          </a:p>
          <a:p>
            <a:pPr algn="just">
              <a:lnSpc>
                <a:spcPts val="6315"/>
              </a:lnSpc>
            </a:pPr>
          </a:p>
          <a:p>
            <a:pPr algn="just">
              <a:lnSpc>
                <a:spcPts val="6315"/>
              </a:lnSpc>
            </a:pPr>
          </a:p>
          <a:p>
            <a:pPr algn="just">
              <a:lnSpc>
                <a:spcPts val="6315"/>
              </a:lnSpc>
            </a:pPr>
            <a:r>
              <a:rPr lang="en-US" sz="31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4.If a matching record exists → login success ✅</a:t>
            </a:r>
          </a:p>
          <a:p>
            <a:pPr algn="just">
              <a:lnSpc>
                <a:spcPts val="6315"/>
              </a:lnSpc>
            </a:pPr>
            <a:r>
              <a:rPr lang="en-US" sz="314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5.Else → error message ❌</a:t>
            </a:r>
          </a:p>
          <a:p>
            <a:pPr algn="l" marL="0" indent="0" lvl="0">
              <a:lnSpc>
                <a:spcPts val="5384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3364783" y="5075370"/>
            <a:ext cx="11558434" cy="1597324"/>
            <a:chOff x="0" y="0"/>
            <a:chExt cx="24105048" cy="333121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4105048" cy="3331210"/>
            </a:xfrm>
            <a:custGeom>
              <a:avLst/>
              <a:gdLst/>
              <a:ahLst/>
              <a:cxnLst/>
              <a:rect r="r" b="b" t="t" l="l"/>
              <a:pathLst>
                <a:path h="3331210" w="24105048">
                  <a:moveTo>
                    <a:pt x="23569915" y="0"/>
                  </a:moveTo>
                  <a:lnTo>
                    <a:pt x="535132" y="0"/>
                  </a:lnTo>
                  <a:cubicBezTo>
                    <a:pt x="241050" y="0"/>
                    <a:pt x="0" y="62230"/>
                    <a:pt x="0" y="138430"/>
                  </a:cubicBezTo>
                  <a:lnTo>
                    <a:pt x="0" y="3192780"/>
                  </a:lnTo>
                  <a:cubicBezTo>
                    <a:pt x="0" y="3268980"/>
                    <a:pt x="241050" y="3331210"/>
                    <a:pt x="535132" y="3331210"/>
                  </a:cubicBezTo>
                  <a:lnTo>
                    <a:pt x="23569915" y="3331210"/>
                  </a:lnTo>
                  <a:cubicBezTo>
                    <a:pt x="23863998" y="3331210"/>
                    <a:pt x="24105048" y="3268980"/>
                    <a:pt x="24105048" y="3192780"/>
                  </a:cubicBezTo>
                  <a:lnTo>
                    <a:pt x="24105048" y="138430"/>
                  </a:lnTo>
                  <a:cubicBezTo>
                    <a:pt x="24105048" y="62230"/>
                    <a:pt x="23863998" y="0"/>
                    <a:pt x="23569915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7240" r="0" b="-724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220402" y="1236726"/>
            <a:ext cx="9578045" cy="75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6"/>
              </a:lnSpc>
              <a:spcBef>
                <a:spcPct val="0"/>
              </a:spcBef>
            </a:pPr>
            <a:r>
              <a:rPr lang="en-US" b="true" sz="4440" spc="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🧩 Flow of Login Process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77471" y="-1443444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77876" y="3797453"/>
            <a:ext cx="14532247" cy="3718114"/>
            <a:chOff x="0" y="0"/>
            <a:chExt cx="28726315" cy="73497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726315" cy="7349703"/>
            </a:xfrm>
            <a:custGeom>
              <a:avLst/>
              <a:gdLst/>
              <a:ahLst/>
              <a:cxnLst/>
              <a:rect r="r" b="b" t="t" l="l"/>
              <a:pathLst>
                <a:path h="7349703" w="28726315">
                  <a:moveTo>
                    <a:pt x="28088589" y="0"/>
                  </a:moveTo>
                  <a:lnTo>
                    <a:pt x="637724" y="0"/>
                  </a:lnTo>
                  <a:cubicBezTo>
                    <a:pt x="287263" y="0"/>
                    <a:pt x="0" y="137299"/>
                    <a:pt x="0" y="305420"/>
                  </a:cubicBezTo>
                  <a:lnTo>
                    <a:pt x="0" y="7044282"/>
                  </a:lnTo>
                  <a:cubicBezTo>
                    <a:pt x="0" y="7212404"/>
                    <a:pt x="287263" y="7349703"/>
                    <a:pt x="637724" y="7349703"/>
                  </a:cubicBezTo>
                  <a:lnTo>
                    <a:pt x="28088589" y="7349703"/>
                  </a:lnTo>
                  <a:cubicBezTo>
                    <a:pt x="28439052" y="7349703"/>
                    <a:pt x="28726315" y="7212404"/>
                    <a:pt x="28726315" y="7044282"/>
                  </a:cubicBezTo>
                  <a:lnTo>
                    <a:pt x="28726315" y="305420"/>
                  </a:lnTo>
                  <a:cubicBezTo>
                    <a:pt x="28726315" y="137299"/>
                    <a:pt x="28439052" y="0"/>
                    <a:pt x="28088589" y="0"/>
                  </a:cubicBezTo>
                  <a:close/>
                </a:path>
              </a:pathLst>
            </a:custGeom>
            <a:blipFill>
              <a:blip r:embed="rId9"/>
              <a:stretch>
                <a:fillRect l="-573" t="0" r="-573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95603" y="1972651"/>
            <a:ext cx="14266439" cy="65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52"/>
              </a:lnSpc>
            </a:pPr>
            <a:r>
              <a:rPr lang="en-US" b="true" sz="4441" spc="-208">
                <a:solidFill>
                  <a:srgbClr val="FFDE5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⚙️ How Java Connects to This DB?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2971782"/>
            <a:ext cx="8671304" cy="41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5"/>
              </a:lnSpc>
              <a:spcBef>
                <a:spcPct val="0"/>
              </a:spcBef>
            </a:pPr>
            <a:r>
              <a:rPr lang="en-US" sz="2368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Through JDBC (Java Database Connectivity):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7877471" y="-1443444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12245" y="2618878"/>
            <a:ext cx="13463510" cy="6410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6"/>
              </a:lnSpc>
            </a:pPr>
            <a:r>
              <a:rPr lang="en-US" sz="2939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logs in</a:t>
            </a:r>
          </a:p>
          <a:p>
            <a:pPr algn="l">
              <a:lnSpc>
                <a:spcPts val="5017"/>
              </a:lnSpc>
            </a:pPr>
            <a:r>
              <a:rPr lang="en-US" sz="3258" spc="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-US" sz="3258" spc="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↓</a:t>
            </a:r>
          </a:p>
          <a:p>
            <a:pPr algn="l">
              <a:lnSpc>
                <a:spcPts val="4526"/>
              </a:lnSpc>
            </a:pPr>
            <a:r>
              <a:rPr lang="en-US" sz="2939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TrackerFrame window opens</a:t>
            </a:r>
          </a:p>
          <a:p>
            <a:pPr algn="l">
              <a:lnSpc>
                <a:spcPts val="5017"/>
              </a:lnSpc>
            </a:pPr>
            <a:r>
              <a:rPr lang="en-US" sz="3258" spc="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-US" sz="3258" spc="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↓</a:t>
            </a:r>
          </a:p>
          <a:p>
            <a:pPr algn="l">
              <a:lnSpc>
                <a:spcPts val="4526"/>
              </a:lnSpc>
            </a:pPr>
            <a:r>
              <a:rPr lang="en-US" sz="2939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enters expense details → Clicks “Add” → INSERT query executes</a:t>
            </a:r>
          </a:p>
          <a:p>
            <a:pPr algn="l">
              <a:lnSpc>
                <a:spcPts val="5017"/>
              </a:lnSpc>
            </a:pPr>
            <a:r>
              <a:rPr lang="en-US" sz="3258" spc="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</a:t>
            </a:r>
            <a:r>
              <a:rPr lang="en-US" sz="3258" spc="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↓</a:t>
            </a:r>
          </a:p>
          <a:p>
            <a:pPr algn="l">
              <a:lnSpc>
                <a:spcPts val="4526"/>
              </a:lnSpc>
            </a:pPr>
            <a:r>
              <a:rPr lang="en-US" sz="2939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clicks “View” → SELECT query fetches all rows → Displayed in JTable</a:t>
            </a:r>
          </a:p>
          <a:p>
            <a:pPr algn="l">
              <a:lnSpc>
                <a:spcPts val="5017"/>
              </a:lnSpc>
            </a:pPr>
            <a:r>
              <a:rPr lang="en-US" sz="3258" spc="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↓</a:t>
            </a:r>
          </a:p>
          <a:p>
            <a:pPr algn="l">
              <a:lnSpc>
                <a:spcPts val="4526"/>
              </a:lnSpc>
            </a:pPr>
            <a:r>
              <a:rPr lang="en-US" sz="2939" spc="5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updates or deletes records using buttons → UPDATE / DELETE queries execute</a:t>
            </a:r>
          </a:p>
          <a:p>
            <a:pPr algn="l">
              <a:lnSpc>
                <a:spcPts val="387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316785" y="1283751"/>
            <a:ext cx="9392603" cy="75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16"/>
              </a:lnSpc>
              <a:spcBef>
                <a:spcPct val="0"/>
              </a:spcBef>
            </a:pPr>
            <a:r>
              <a:rPr lang="en-US" b="true" sz="4440" spc="8">
                <a:solidFill>
                  <a:srgbClr val="FFDE5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Expense Tracker – Process Flow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58865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669094" y="1047750"/>
            <a:ext cx="8949811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Base Design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3594675" y="2367366"/>
          <a:ext cx="11098650" cy="6164755"/>
        </p:xfrm>
        <a:graphic>
          <a:graphicData uri="http://schemas.openxmlformats.org/drawingml/2006/table">
            <a:tbl>
              <a:tblPr/>
              <a:tblGrid>
                <a:gridCol w="3699550"/>
                <a:gridCol w="3699550"/>
                <a:gridCol w="3699550"/>
              </a:tblGrid>
              <a:tr h="10253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b="true" sz="2700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Field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b="true" sz="2700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Type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b="true" sz="2700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11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id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INT (PK)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Unique ID (auto increment)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29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Expense date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11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category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VARCHAR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Food, Travel, Shopping etc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29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amount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DECIMAL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Expense amount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9118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note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VARCHAR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Description/remark</a:t>
                      </a:r>
                      <a:endParaRPr lang="en-US" sz="1100"/>
                    </a:p>
                  </a:txBody>
                  <a:tcPr marL="76200" marR="76200" marT="76200" marB="76200" anchor="ctr">
                    <a:lnL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09693" y="6525834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117246" y="5837091"/>
            <a:ext cx="6011081" cy="269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24"/>
              </a:lnSpc>
            </a:pPr>
            <a:r>
              <a:rPr lang="en-US" b="true" sz="6141" spc="-288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Features of Expense Tracker system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6755" y="1680681"/>
            <a:ext cx="9975131" cy="4137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6365" indent="-298182" lvl="1">
              <a:lnSpc>
                <a:spcPts val="5524"/>
              </a:lnSpc>
              <a:buFont typeface="Arial"/>
              <a:buChar char="•"/>
            </a:pPr>
            <a:r>
              <a:rPr lang="en-US" sz="2762" spc="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 Login → Secure authentication for individual users.</a:t>
            </a:r>
          </a:p>
          <a:p>
            <a:pPr algn="just" marL="596365" indent="-298182" lvl="1">
              <a:lnSpc>
                <a:spcPts val="5524"/>
              </a:lnSpc>
              <a:buFont typeface="Arial"/>
              <a:buChar char="•"/>
            </a:pPr>
            <a:r>
              <a:rPr lang="en-US" sz="2762" spc="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Add Expense → Store new entry.</a:t>
            </a:r>
          </a:p>
          <a:p>
            <a:pPr algn="just" marL="596365" indent="-298182" lvl="1">
              <a:lnSpc>
                <a:spcPts val="5524"/>
              </a:lnSpc>
              <a:buFont typeface="Arial"/>
              <a:buChar char="•"/>
            </a:pPr>
            <a:r>
              <a:rPr lang="en-US" sz="2762" spc="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View Expenses → List all records.</a:t>
            </a:r>
          </a:p>
          <a:p>
            <a:pPr algn="just" marL="596365" indent="-298182" lvl="1">
              <a:lnSpc>
                <a:spcPts val="5524"/>
              </a:lnSpc>
              <a:buFont typeface="Arial"/>
              <a:buChar char="•"/>
            </a:pPr>
            <a:r>
              <a:rPr lang="en-US" sz="2762" spc="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Update Expense → Modify existing details.</a:t>
            </a:r>
          </a:p>
          <a:p>
            <a:pPr algn="just" marL="596365" indent="-298182" lvl="1">
              <a:lnSpc>
                <a:spcPts val="5524"/>
              </a:lnSpc>
              <a:buFont typeface="Arial"/>
              <a:buChar char="•"/>
            </a:pPr>
            <a:r>
              <a:rPr lang="en-US" sz="2762" spc="9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Delete Expense → Remove unwanted entries.</a:t>
            </a:r>
          </a:p>
          <a:p>
            <a:pPr algn="just">
              <a:lnSpc>
                <a:spcPts val="552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-220402" y="5490817"/>
            <a:ext cx="9364402" cy="4114800"/>
            <a:chOff x="0" y="0"/>
            <a:chExt cx="3106190" cy="136488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06190" cy="1364887"/>
            </a:xfrm>
            <a:custGeom>
              <a:avLst/>
              <a:gdLst/>
              <a:ahLst/>
              <a:cxnLst/>
              <a:rect r="r" b="b" t="t" l="l"/>
              <a:pathLst>
                <a:path h="1364887" w="3106190">
                  <a:moveTo>
                    <a:pt x="14881" y="0"/>
                  </a:moveTo>
                  <a:lnTo>
                    <a:pt x="3091308" y="0"/>
                  </a:lnTo>
                  <a:cubicBezTo>
                    <a:pt x="3099527" y="0"/>
                    <a:pt x="3106190" y="6663"/>
                    <a:pt x="3106190" y="14881"/>
                  </a:cubicBezTo>
                  <a:lnTo>
                    <a:pt x="3106190" y="1350006"/>
                  </a:lnTo>
                  <a:cubicBezTo>
                    <a:pt x="3106190" y="1353952"/>
                    <a:pt x="3104622" y="1357738"/>
                    <a:pt x="3101831" y="1360528"/>
                  </a:cubicBezTo>
                  <a:cubicBezTo>
                    <a:pt x="3099040" y="1363319"/>
                    <a:pt x="3095255" y="1364887"/>
                    <a:pt x="3091308" y="1364887"/>
                  </a:cubicBezTo>
                  <a:lnTo>
                    <a:pt x="14881" y="1364887"/>
                  </a:lnTo>
                  <a:cubicBezTo>
                    <a:pt x="10935" y="1364887"/>
                    <a:pt x="7149" y="1363319"/>
                    <a:pt x="4359" y="1360528"/>
                  </a:cubicBezTo>
                  <a:cubicBezTo>
                    <a:pt x="1568" y="1357738"/>
                    <a:pt x="0" y="1353952"/>
                    <a:pt x="0" y="1350006"/>
                  </a:cubicBezTo>
                  <a:lnTo>
                    <a:pt x="0" y="14881"/>
                  </a:lnTo>
                  <a:cubicBezTo>
                    <a:pt x="0" y="10935"/>
                    <a:pt x="1568" y="7149"/>
                    <a:pt x="4359" y="4359"/>
                  </a:cubicBezTo>
                  <a:cubicBezTo>
                    <a:pt x="7149" y="1568"/>
                    <a:pt x="10935" y="0"/>
                    <a:pt x="14881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8989" r="-22420" b="-17725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38" t="0" r="-413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846611" y="-312411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3" y="0"/>
                </a:lnTo>
                <a:lnTo>
                  <a:pt x="14774613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1810388" y="2683494"/>
            <a:ext cx="7575979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0160666" y="2955242"/>
            <a:ext cx="8644081" cy="6638485"/>
            <a:chOff x="0" y="0"/>
            <a:chExt cx="2776494" cy="21322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6494" cy="2132293"/>
            </a:xfrm>
            <a:custGeom>
              <a:avLst/>
              <a:gdLst/>
              <a:ahLst/>
              <a:cxnLst/>
              <a:rect r="r" b="b" t="t" l="l"/>
              <a:pathLst>
                <a:path h="2132293" w="2776494">
                  <a:moveTo>
                    <a:pt x="16121" y="0"/>
                  </a:moveTo>
                  <a:lnTo>
                    <a:pt x="2760373" y="0"/>
                  </a:lnTo>
                  <a:cubicBezTo>
                    <a:pt x="2769276" y="0"/>
                    <a:pt x="2776494" y="7218"/>
                    <a:pt x="2776494" y="16121"/>
                  </a:cubicBezTo>
                  <a:lnTo>
                    <a:pt x="2776494" y="2116172"/>
                  </a:lnTo>
                  <a:cubicBezTo>
                    <a:pt x="2776494" y="2125075"/>
                    <a:pt x="2769276" y="2132293"/>
                    <a:pt x="2760373" y="2132293"/>
                  </a:cubicBezTo>
                  <a:lnTo>
                    <a:pt x="16121" y="2132293"/>
                  </a:lnTo>
                  <a:cubicBezTo>
                    <a:pt x="7218" y="2132293"/>
                    <a:pt x="0" y="2125075"/>
                    <a:pt x="0" y="2116172"/>
                  </a:cubicBezTo>
                  <a:lnTo>
                    <a:pt x="0" y="16121"/>
                  </a:lnTo>
                  <a:cubicBezTo>
                    <a:pt x="0" y="7218"/>
                    <a:pt x="7218" y="0"/>
                    <a:pt x="16121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864" r="-31013" b="-6864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9551506" y="1412137"/>
            <a:ext cx="7707794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 Used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676453" y="3776330"/>
            <a:ext cx="9493779" cy="507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894246" indent="-473561" lvl="3">
              <a:lnSpc>
                <a:spcPts val="5849"/>
              </a:lnSpc>
              <a:buFont typeface="Arial"/>
              <a:buChar char="￭"/>
            </a:pPr>
            <a:r>
              <a:rPr lang="en-US" sz="2924" spc="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Programming Language: Java</a:t>
            </a:r>
          </a:p>
          <a:p>
            <a:pPr algn="just" marL="1894246" indent="-473561" lvl="3">
              <a:lnSpc>
                <a:spcPts val="5849"/>
              </a:lnSpc>
              <a:buFont typeface="Arial"/>
              <a:buChar char="￭"/>
            </a:pPr>
            <a:r>
              <a:rPr lang="en-US" sz="2924" spc="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Database: MySQL (via JDBC)</a:t>
            </a:r>
          </a:p>
          <a:p>
            <a:pPr algn="just" marL="1894246" indent="-473561" lvl="3">
              <a:lnSpc>
                <a:spcPts val="5849"/>
              </a:lnSpc>
              <a:buFont typeface="Arial"/>
              <a:buChar char="￭"/>
            </a:pPr>
            <a:r>
              <a:rPr lang="en-US" sz="2924" spc="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IDE/Tools: IntelliJ &amp; VS Code</a:t>
            </a:r>
          </a:p>
          <a:p>
            <a:pPr algn="just" marL="1894246" indent="-473561" lvl="3">
              <a:lnSpc>
                <a:spcPts val="5849"/>
              </a:lnSpc>
              <a:buFont typeface="Arial"/>
              <a:buChar char="￭"/>
            </a:pPr>
            <a:r>
              <a:rPr lang="en-US" sz="2924" spc="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Concepts Applied:</a:t>
            </a:r>
          </a:p>
          <a:p>
            <a:pPr algn="just" marL="2525661" indent="-505132" lvl="4">
              <a:lnSpc>
                <a:spcPts val="5849"/>
              </a:lnSpc>
              <a:buFont typeface="Arial"/>
              <a:buChar char="•"/>
            </a:pPr>
            <a:r>
              <a:rPr lang="en-US" sz="2924" spc="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Object-Oriented Programming (OOP)</a:t>
            </a:r>
          </a:p>
          <a:p>
            <a:pPr algn="just" marL="2525661" indent="-505132" lvl="4">
              <a:lnSpc>
                <a:spcPts val="5849"/>
              </a:lnSpc>
              <a:buFont typeface="Arial"/>
              <a:buChar char="•"/>
            </a:pPr>
            <a:r>
              <a:rPr lang="en-US" sz="2924" spc="96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JDBC for database connectivity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38" t="0" r="-413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841786" y="2547936"/>
            <a:ext cx="5820181" cy="5879541"/>
            <a:chOff x="0" y="0"/>
            <a:chExt cx="901698" cy="9108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1698" cy="910895"/>
            </a:xfrm>
            <a:custGeom>
              <a:avLst/>
              <a:gdLst/>
              <a:ahLst/>
              <a:cxnLst/>
              <a:rect r="r" b="b" t="t" l="l"/>
              <a:pathLst>
                <a:path h="910895" w="901698">
                  <a:moveTo>
                    <a:pt x="30594" y="0"/>
                  </a:moveTo>
                  <a:lnTo>
                    <a:pt x="871104" y="0"/>
                  </a:lnTo>
                  <a:cubicBezTo>
                    <a:pt x="879218" y="0"/>
                    <a:pt x="887000" y="3223"/>
                    <a:pt x="892737" y="8961"/>
                  </a:cubicBezTo>
                  <a:cubicBezTo>
                    <a:pt x="898475" y="14698"/>
                    <a:pt x="901698" y="22480"/>
                    <a:pt x="901698" y="30594"/>
                  </a:cubicBezTo>
                  <a:lnTo>
                    <a:pt x="901698" y="880300"/>
                  </a:lnTo>
                  <a:cubicBezTo>
                    <a:pt x="901698" y="888415"/>
                    <a:pt x="898475" y="896196"/>
                    <a:pt x="892737" y="901934"/>
                  </a:cubicBezTo>
                  <a:cubicBezTo>
                    <a:pt x="887000" y="907671"/>
                    <a:pt x="879218" y="910895"/>
                    <a:pt x="871104" y="910895"/>
                  </a:cubicBezTo>
                  <a:lnTo>
                    <a:pt x="30594" y="910895"/>
                  </a:lnTo>
                  <a:cubicBezTo>
                    <a:pt x="22480" y="910895"/>
                    <a:pt x="14698" y="907671"/>
                    <a:pt x="8961" y="901934"/>
                  </a:cubicBezTo>
                  <a:cubicBezTo>
                    <a:pt x="3223" y="896196"/>
                    <a:pt x="0" y="888415"/>
                    <a:pt x="0" y="880300"/>
                  </a:cubicBezTo>
                  <a:lnTo>
                    <a:pt x="0" y="30594"/>
                  </a:lnTo>
                  <a:cubicBezTo>
                    <a:pt x="0" y="22480"/>
                    <a:pt x="3223" y="14698"/>
                    <a:pt x="8961" y="8961"/>
                  </a:cubicBezTo>
                  <a:cubicBezTo>
                    <a:pt x="14698" y="3223"/>
                    <a:pt x="22480" y="0"/>
                    <a:pt x="30594" y="0"/>
                  </a:cubicBezTo>
                  <a:close/>
                </a:path>
              </a:pathLst>
            </a:custGeom>
            <a:blipFill>
              <a:blip r:embed="rId9"/>
              <a:stretch>
                <a:fillRect l="-509" t="0" r="-509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14315" y="1209271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56907" y="2559741"/>
            <a:ext cx="10670569" cy="421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Budgeteers simplifies personal finance management.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Provides reliable storage and retrieval of expense records.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Demonstrates OOP + JDBC integration in Java.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631042" y="2652711"/>
            <a:ext cx="6241670" cy="5450206"/>
            <a:chOff x="0" y="0"/>
            <a:chExt cx="930833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30833" cy="812800"/>
            </a:xfrm>
            <a:custGeom>
              <a:avLst/>
              <a:gdLst/>
              <a:ahLst/>
              <a:cxnLst/>
              <a:rect r="r" b="b" t="t" l="l"/>
              <a:pathLst>
                <a:path h="812800" w="930833">
                  <a:moveTo>
                    <a:pt x="28528" y="0"/>
                  </a:moveTo>
                  <a:lnTo>
                    <a:pt x="902304" y="0"/>
                  </a:lnTo>
                  <a:cubicBezTo>
                    <a:pt x="909870" y="0"/>
                    <a:pt x="917127" y="3006"/>
                    <a:pt x="922477" y="8356"/>
                  </a:cubicBezTo>
                  <a:cubicBezTo>
                    <a:pt x="927827" y="13706"/>
                    <a:pt x="930833" y="20962"/>
                    <a:pt x="930833" y="28528"/>
                  </a:cubicBezTo>
                  <a:lnTo>
                    <a:pt x="930833" y="784272"/>
                  </a:lnTo>
                  <a:cubicBezTo>
                    <a:pt x="930833" y="800027"/>
                    <a:pt x="918060" y="812800"/>
                    <a:pt x="902304" y="812800"/>
                  </a:cubicBezTo>
                  <a:lnTo>
                    <a:pt x="28528" y="812800"/>
                  </a:lnTo>
                  <a:cubicBezTo>
                    <a:pt x="12773" y="812800"/>
                    <a:pt x="0" y="800027"/>
                    <a:pt x="0" y="784272"/>
                  </a:cubicBezTo>
                  <a:lnTo>
                    <a:pt x="0" y="28528"/>
                  </a:lnTo>
                  <a:cubicBezTo>
                    <a:pt x="0" y="12773"/>
                    <a:pt x="12773" y="0"/>
                    <a:pt x="28528" y="0"/>
                  </a:cubicBezTo>
                  <a:close/>
                </a:path>
              </a:pathLst>
            </a:custGeom>
            <a:blipFill>
              <a:blip r:embed="rId9"/>
              <a:stretch>
                <a:fillRect l="-11051" t="0" r="-1992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14315" y="1209271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2884466"/>
            <a:ext cx="8790844" cy="421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Java Documentation : docs.oracle.com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MySQL Documentation : dev.mysql.com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TutorialsPoint (Java &amp; JDBC)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IDEs : VS Code &amp; Intellij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AI-Tools : ChatGPT &amp; Grok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2115074"/>
            <a:ext cx="18288000" cy="6056852"/>
          </a:xfrm>
          <a:custGeom>
            <a:avLst/>
            <a:gdLst/>
            <a:ahLst/>
            <a:cxnLst/>
            <a:rect r="r" b="b" t="t" l="l"/>
            <a:pathLst>
              <a:path h="6056852" w="18288000">
                <a:moveTo>
                  <a:pt x="0" y="0"/>
                </a:moveTo>
                <a:lnTo>
                  <a:pt x="18288000" y="0"/>
                </a:lnTo>
                <a:lnTo>
                  <a:pt x="18288000" y="6056852"/>
                </a:lnTo>
                <a:lnTo>
                  <a:pt x="0" y="60568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48" t="0" r="-174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62661" y="5545036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7493409" y="-13295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31444" y="6403125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959527"/>
            <a:ext cx="16230600" cy="507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Java-based application to record and manage daily expenses.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Built using OOP concepts and JDBC with MySQL.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Supports User Login, CRUD operations, and report generation.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Helps users track spending patterns and make better financial decisions.</a:t>
            </a:r>
          </a:p>
          <a:p>
            <a:pPr algn="l">
              <a:lnSpc>
                <a:spcPts val="6812"/>
              </a:lnSpc>
            </a:pPr>
          </a:p>
          <a:p>
            <a:pPr algn="l">
              <a:lnSpc>
                <a:spcPts val="681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14315" y="1209271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Abstract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388152"/>
            <a:ext cx="16230600" cy="421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Expense Tracker is a Java-based application to manage daily expenses.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Stores date, category, amount, and notes.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Provides a simple and efficient way to track and analyze spending.</a:t>
            </a:r>
          </a:p>
          <a:p>
            <a:pPr algn="l" marL="690568" indent="-345284" lvl="1">
              <a:lnSpc>
                <a:spcPts val="6812"/>
              </a:lnSpc>
              <a:buFont typeface="Arial"/>
              <a:buChar char="•"/>
            </a:pPr>
            <a:r>
              <a:rPr lang="en-US" sz="3198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Built using Object-Oriented Programming (OOP) and JDBC with MySQL</a:t>
            </a:r>
          </a:p>
          <a:p>
            <a:pPr algn="l">
              <a:lnSpc>
                <a:spcPts val="681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14315" y="1209271"/>
            <a:ext cx="8259370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466764"/>
            <a:ext cx="9748281" cy="4464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1" indent="-313055" lvl="1">
              <a:lnSpc>
                <a:spcPts val="7250"/>
              </a:lnSpc>
              <a:buFont typeface="Arial"/>
              <a:buChar char="•"/>
            </a:pPr>
            <a:r>
              <a:rPr lang="en-US" sz="2900" spc="9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Automate expense recording.</a:t>
            </a:r>
          </a:p>
          <a:p>
            <a:pPr algn="just" marL="626111" indent="-313055" lvl="1">
              <a:lnSpc>
                <a:spcPts val="7250"/>
              </a:lnSpc>
              <a:buFont typeface="Arial"/>
              <a:buChar char="•"/>
            </a:pPr>
            <a:r>
              <a:rPr lang="en-US" sz="2900" spc="9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Maintain expense history in a database.</a:t>
            </a:r>
          </a:p>
          <a:p>
            <a:pPr algn="just" marL="626111" indent="-313055" lvl="1">
              <a:lnSpc>
                <a:spcPts val="7250"/>
              </a:lnSpc>
              <a:buFont typeface="Arial"/>
              <a:buChar char="•"/>
            </a:pPr>
            <a:r>
              <a:rPr lang="en-US" sz="2900" spc="9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Support add, update, delete, and view operations.</a:t>
            </a:r>
          </a:p>
          <a:p>
            <a:pPr algn="just" marL="626111" indent="-313055" lvl="1">
              <a:lnSpc>
                <a:spcPts val="7250"/>
              </a:lnSpc>
              <a:buFont typeface="Arial"/>
              <a:buChar char="•"/>
            </a:pPr>
            <a:r>
              <a:rPr lang="en-US" sz="2900" spc="9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Generate reports by month or category.</a:t>
            </a:r>
          </a:p>
          <a:p>
            <a:pPr algn="just" marL="626111" indent="-313055" lvl="1">
              <a:lnSpc>
                <a:spcPts val="7250"/>
              </a:lnSpc>
              <a:buFont typeface="Arial"/>
              <a:buChar char="•"/>
            </a:pPr>
            <a:r>
              <a:rPr lang="en-US" sz="2900" spc="9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Demonstrate OOP principles in Java.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-1673589" y="2604412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0776981" y="1703918"/>
            <a:ext cx="8395896" cy="7111156"/>
            <a:chOff x="0" y="0"/>
            <a:chExt cx="1300744" cy="11017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0744" cy="1101704"/>
            </a:xfrm>
            <a:custGeom>
              <a:avLst/>
              <a:gdLst/>
              <a:ahLst/>
              <a:cxnLst/>
              <a:rect r="r" b="b" t="t" l="l"/>
              <a:pathLst>
                <a:path h="1101704" w="1300744">
                  <a:moveTo>
                    <a:pt x="16598" y="0"/>
                  </a:moveTo>
                  <a:lnTo>
                    <a:pt x="1284146" y="0"/>
                  </a:lnTo>
                  <a:cubicBezTo>
                    <a:pt x="1288548" y="0"/>
                    <a:pt x="1292770" y="1749"/>
                    <a:pt x="1295883" y="4861"/>
                  </a:cubicBezTo>
                  <a:cubicBezTo>
                    <a:pt x="1298995" y="7974"/>
                    <a:pt x="1300744" y="12196"/>
                    <a:pt x="1300744" y="16598"/>
                  </a:cubicBezTo>
                  <a:lnTo>
                    <a:pt x="1300744" y="1085106"/>
                  </a:lnTo>
                  <a:cubicBezTo>
                    <a:pt x="1300744" y="1094273"/>
                    <a:pt x="1293313" y="1101704"/>
                    <a:pt x="1284146" y="1101704"/>
                  </a:cubicBezTo>
                  <a:lnTo>
                    <a:pt x="16598" y="1101704"/>
                  </a:lnTo>
                  <a:cubicBezTo>
                    <a:pt x="7431" y="1101704"/>
                    <a:pt x="0" y="1094273"/>
                    <a:pt x="0" y="1085106"/>
                  </a:cubicBezTo>
                  <a:lnTo>
                    <a:pt x="0" y="16598"/>
                  </a:lnTo>
                  <a:cubicBezTo>
                    <a:pt x="0" y="7431"/>
                    <a:pt x="7431" y="0"/>
                    <a:pt x="1659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8605" r="0" b="-38605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980203" y="1343025"/>
            <a:ext cx="6469308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Objectives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38" t="0" r="-4138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387307" y="-1757639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5"/>
                </a:lnTo>
                <a:lnTo>
                  <a:pt x="0" y="12601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661453" y="1549631"/>
            <a:ext cx="8644081" cy="7763318"/>
            <a:chOff x="0" y="0"/>
            <a:chExt cx="2776494" cy="249359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776494" cy="2493591"/>
            </a:xfrm>
            <a:custGeom>
              <a:avLst/>
              <a:gdLst/>
              <a:ahLst/>
              <a:cxnLst/>
              <a:rect r="r" b="b" t="t" l="l"/>
              <a:pathLst>
                <a:path h="2493591" w="2776494">
                  <a:moveTo>
                    <a:pt x="16121" y="0"/>
                  </a:moveTo>
                  <a:lnTo>
                    <a:pt x="2760373" y="0"/>
                  </a:lnTo>
                  <a:cubicBezTo>
                    <a:pt x="2769276" y="0"/>
                    <a:pt x="2776494" y="7218"/>
                    <a:pt x="2776494" y="16121"/>
                  </a:cubicBezTo>
                  <a:lnTo>
                    <a:pt x="2776494" y="2477470"/>
                  </a:lnTo>
                  <a:cubicBezTo>
                    <a:pt x="2776494" y="2486374"/>
                    <a:pt x="2769276" y="2493591"/>
                    <a:pt x="2760373" y="2493591"/>
                  </a:cubicBezTo>
                  <a:lnTo>
                    <a:pt x="16121" y="2493591"/>
                  </a:lnTo>
                  <a:cubicBezTo>
                    <a:pt x="7218" y="2493591"/>
                    <a:pt x="0" y="2486374"/>
                    <a:pt x="0" y="2477470"/>
                  </a:cubicBezTo>
                  <a:lnTo>
                    <a:pt x="0" y="16121"/>
                  </a:lnTo>
                  <a:cubicBezTo>
                    <a:pt x="0" y="7218"/>
                    <a:pt x="7218" y="0"/>
                    <a:pt x="16121" y="0"/>
                  </a:cubicBezTo>
                  <a:close/>
                </a:path>
              </a:pathLst>
            </a:custGeom>
            <a:blipFill>
              <a:blip r:embed="rId6"/>
              <a:stretch>
                <a:fillRect l="-17358" t="0" r="-17358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210917" y="1578206"/>
            <a:ext cx="7799238" cy="907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92"/>
              </a:lnSpc>
            </a:pPr>
            <a:r>
              <a:rPr lang="en-US" b="true" sz="6200" spc="-29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64092" y="3138940"/>
            <a:ext cx="7654838" cy="474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 spc="8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Manual expense tracking is time-consuming and error-prone.</a:t>
            </a:r>
          </a:p>
          <a:p>
            <a:pPr algn="just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 spc="8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Difficult to analyze spending patterns.</a:t>
            </a:r>
          </a:p>
          <a:p>
            <a:pPr algn="just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 spc="8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 centralized system to manage expenses effectively.</a:t>
            </a:r>
          </a:p>
          <a:p>
            <a:pPr algn="just" marL="582930" indent="-291465" lvl="1">
              <a:lnSpc>
                <a:spcPts val="5400"/>
              </a:lnSpc>
              <a:buFont typeface="Arial"/>
              <a:buChar char="•"/>
            </a:pPr>
            <a:r>
              <a:rPr lang="en-US" sz="2700" spc="8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Need for an automated solution to simplify personal finance management.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38" t="0" r="-4138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558373" y="6172200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1673589" y="2604412"/>
            <a:ext cx="649224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013688" y="1445392"/>
            <a:ext cx="5898887" cy="6865579"/>
            <a:chOff x="0" y="0"/>
            <a:chExt cx="913892" cy="106365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13892" cy="1063658"/>
            </a:xfrm>
            <a:custGeom>
              <a:avLst/>
              <a:gdLst/>
              <a:ahLst/>
              <a:cxnLst/>
              <a:rect r="r" b="b" t="t" l="l"/>
              <a:pathLst>
                <a:path h="1063658" w="913892">
                  <a:moveTo>
                    <a:pt x="30186" y="0"/>
                  </a:moveTo>
                  <a:lnTo>
                    <a:pt x="883706" y="0"/>
                  </a:lnTo>
                  <a:cubicBezTo>
                    <a:pt x="891712" y="0"/>
                    <a:pt x="899390" y="3180"/>
                    <a:pt x="905051" y="8841"/>
                  </a:cubicBezTo>
                  <a:cubicBezTo>
                    <a:pt x="910712" y="14502"/>
                    <a:pt x="913892" y="22180"/>
                    <a:pt x="913892" y="30186"/>
                  </a:cubicBezTo>
                  <a:lnTo>
                    <a:pt x="913892" y="1033472"/>
                  </a:lnTo>
                  <a:cubicBezTo>
                    <a:pt x="913892" y="1041478"/>
                    <a:pt x="910712" y="1049156"/>
                    <a:pt x="905051" y="1054817"/>
                  </a:cubicBezTo>
                  <a:cubicBezTo>
                    <a:pt x="899390" y="1060478"/>
                    <a:pt x="891712" y="1063658"/>
                    <a:pt x="883706" y="1063658"/>
                  </a:cubicBezTo>
                  <a:lnTo>
                    <a:pt x="30186" y="1063658"/>
                  </a:lnTo>
                  <a:cubicBezTo>
                    <a:pt x="22180" y="1063658"/>
                    <a:pt x="14502" y="1060478"/>
                    <a:pt x="8841" y="1054817"/>
                  </a:cubicBezTo>
                  <a:cubicBezTo>
                    <a:pt x="3180" y="1049156"/>
                    <a:pt x="0" y="1041478"/>
                    <a:pt x="0" y="1033472"/>
                  </a:cubicBezTo>
                  <a:lnTo>
                    <a:pt x="0" y="30186"/>
                  </a:lnTo>
                  <a:cubicBezTo>
                    <a:pt x="0" y="22180"/>
                    <a:pt x="3180" y="14502"/>
                    <a:pt x="8841" y="8841"/>
                  </a:cubicBezTo>
                  <a:cubicBezTo>
                    <a:pt x="14502" y="3180"/>
                    <a:pt x="22180" y="0"/>
                    <a:pt x="30186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6396" r="0" b="-2248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40685" y="2890162"/>
            <a:ext cx="10317688" cy="3951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8686" indent="-344343" lvl="1">
              <a:lnSpc>
                <a:spcPts val="6379"/>
              </a:lnSpc>
              <a:buFont typeface="Arial"/>
              <a:buChar char="•"/>
            </a:pPr>
            <a:r>
              <a:rPr lang="en-US" sz="3189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GUI based Java application  to manage expenses.</a:t>
            </a:r>
          </a:p>
          <a:p>
            <a:pPr algn="just" marL="688686" indent="-344343" lvl="1">
              <a:lnSpc>
                <a:spcPts val="6379"/>
              </a:lnSpc>
              <a:buFont typeface="Arial"/>
              <a:buChar char="•"/>
            </a:pPr>
            <a:r>
              <a:rPr lang="en-US" sz="3189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Users can Add, View, Update, Delete expenses, and generate reports.</a:t>
            </a:r>
          </a:p>
          <a:p>
            <a:pPr algn="just" marL="688686" indent="-344343" lvl="1">
              <a:lnSpc>
                <a:spcPts val="6379"/>
              </a:lnSpc>
              <a:buFont typeface="Arial"/>
              <a:buChar char="•"/>
            </a:pPr>
            <a:r>
              <a:rPr lang="en-US" sz="3189" spc="105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Provides an automated way to track and analyze spending patterns.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8571" y="1249913"/>
            <a:ext cx="8105429" cy="927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40"/>
              </a:lnSpc>
            </a:pPr>
            <a:r>
              <a:rPr lang="en-US" b="true" sz="6241" spc="-29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Proposed Solution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5324" y="8739531"/>
            <a:ext cx="4448532" cy="347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Fig : Flowchart of Expense Tracker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658749" y="2224491"/>
            <a:ext cx="10970502" cy="6890934"/>
            <a:chOff x="0" y="0"/>
            <a:chExt cx="1489423" cy="9355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89423" cy="935556"/>
            </a:xfrm>
            <a:custGeom>
              <a:avLst/>
              <a:gdLst/>
              <a:ahLst/>
              <a:cxnLst/>
              <a:rect r="r" b="b" t="t" l="l"/>
              <a:pathLst>
                <a:path h="935556" w="1489423">
                  <a:moveTo>
                    <a:pt x="16231" y="0"/>
                  </a:moveTo>
                  <a:lnTo>
                    <a:pt x="1473192" y="0"/>
                  </a:lnTo>
                  <a:cubicBezTo>
                    <a:pt x="1477497" y="0"/>
                    <a:pt x="1481625" y="1710"/>
                    <a:pt x="1484669" y="4754"/>
                  </a:cubicBezTo>
                  <a:cubicBezTo>
                    <a:pt x="1487713" y="7798"/>
                    <a:pt x="1489423" y="11926"/>
                    <a:pt x="1489423" y="16231"/>
                  </a:cubicBezTo>
                  <a:lnTo>
                    <a:pt x="1489423" y="919325"/>
                  </a:lnTo>
                  <a:cubicBezTo>
                    <a:pt x="1489423" y="928289"/>
                    <a:pt x="1482156" y="935556"/>
                    <a:pt x="1473192" y="935556"/>
                  </a:cubicBezTo>
                  <a:lnTo>
                    <a:pt x="16231" y="935556"/>
                  </a:lnTo>
                  <a:cubicBezTo>
                    <a:pt x="7267" y="935556"/>
                    <a:pt x="0" y="928289"/>
                    <a:pt x="0" y="919325"/>
                  </a:cubicBezTo>
                  <a:lnTo>
                    <a:pt x="0" y="16231"/>
                  </a:lnTo>
                  <a:cubicBezTo>
                    <a:pt x="0" y="7267"/>
                    <a:pt x="7267" y="0"/>
                    <a:pt x="16231" y="0"/>
                  </a:cubicBezTo>
                  <a:close/>
                </a:path>
              </a:pathLst>
            </a:custGeom>
            <a:blipFill>
              <a:blip r:embed="rId9"/>
              <a:stretch>
                <a:fillRect l="-279" t="0" r="-279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10780" y="1047750"/>
            <a:ext cx="14266439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Login Interface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69853" y="2361751"/>
            <a:ext cx="9348295" cy="7067829"/>
            <a:chOff x="0" y="0"/>
            <a:chExt cx="1211761" cy="9161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11761" cy="916158"/>
            </a:xfrm>
            <a:custGeom>
              <a:avLst/>
              <a:gdLst/>
              <a:ahLst/>
              <a:cxnLst/>
              <a:rect r="r" b="b" t="t" l="l"/>
              <a:pathLst>
                <a:path h="916158" w="1211761">
                  <a:moveTo>
                    <a:pt x="19048" y="0"/>
                  </a:moveTo>
                  <a:lnTo>
                    <a:pt x="1192713" y="0"/>
                  </a:lnTo>
                  <a:cubicBezTo>
                    <a:pt x="1203233" y="0"/>
                    <a:pt x="1211761" y="8528"/>
                    <a:pt x="1211761" y="19048"/>
                  </a:cubicBezTo>
                  <a:lnTo>
                    <a:pt x="1211761" y="897110"/>
                  </a:lnTo>
                  <a:cubicBezTo>
                    <a:pt x="1211761" y="907630"/>
                    <a:pt x="1203233" y="916158"/>
                    <a:pt x="1192713" y="916158"/>
                  </a:cubicBezTo>
                  <a:lnTo>
                    <a:pt x="19048" y="916158"/>
                  </a:lnTo>
                  <a:cubicBezTo>
                    <a:pt x="8528" y="916158"/>
                    <a:pt x="0" y="907630"/>
                    <a:pt x="0" y="897110"/>
                  </a:cubicBezTo>
                  <a:lnTo>
                    <a:pt x="0" y="19048"/>
                  </a:lnTo>
                  <a:cubicBezTo>
                    <a:pt x="0" y="8528"/>
                    <a:pt x="8528" y="0"/>
                    <a:pt x="19048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274" r="0" b="-274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10780" y="1047750"/>
            <a:ext cx="14266439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 Up Interface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982967" y="400502"/>
            <a:ext cx="1305033" cy="333097"/>
            <a:chOff x="0" y="0"/>
            <a:chExt cx="343712" cy="877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3712" cy="87729"/>
            </a:xfrm>
            <a:custGeom>
              <a:avLst/>
              <a:gdLst/>
              <a:ahLst/>
              <a:cxnLst/>
              <a:rect r="r" b="b" t="t" l="l"/>
              <a:pathLst>
                <a:path h="87729" w="343712">
                  <a:moveTo>
                    <a:pt x="0" y="0"/>
                  </a:moveTo>
                  <a:lnTo>
                    <a:pt x="343712" y="0"/>
                  </a:lnTo>
                  <a:lnTo>
                    <a:pt x="343712" y="87729"/>
                  </a:lnTo>
                  <a:lnTo>
                    <a:pt x="0" y="8772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3712" cy="1258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95603" y="420807"/>
            <a:ext cx="333097" cy="333097"/>
          </a:xfrm>
          <a:custGeom>
            <a:avLst/>
            <a:gdLst/>
            <a:ahLst/>
            <a:cxnLst/>
            <a:rect r="r" b="b" t="t" l="l"/>
            <a:pathLst>
              <a:path h="333097" w="333097">
                <a:moveTo>
                  <a:pt x="0" y="0"/>
                </a:moveTo>
                <a:lnTo>
                  <a:pt x="333097" y="0"/>
                </a:lnTo>
                <a:lnTo>
                  <a:pt x="333097" y="333097"/>
                </a:lnTo>
                <a:lnTo>
                  <a:pt x="0" y="333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86026" y="6423577"/>
            <a:ext cx="13746548" cy="8229600"/>
          </a:xfrm>
          <a:custGeom>
            <a:avLst/>
            <a:gdLst/>
            <a:ahLst/>
            <a:cxnLst/>
            <a:rect r="r" b="b" t="t" l="l"/>
            <a:pathLst>
              <a:path h="8229600" w="13746548">
                <a:moveTo>
                  <a:pt x="0" y="0"/>
                </a:moveTo>
                <a:lnTo>
                  <a:pt x="13746548" y="0"/>
                </a:lnTo>
                <a:lnTo>
                  <a:pt x="1374654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607709" y="-1481982"/>
            <a:ext cx="14774614" cy="12601514"/>
          </a:xfrm>
          <a:custGeom>
            <a:avLst/>
            <a:gdLst/>
            <a:ahLst/>
            <a:cxnLst/>
            <a:rect r="r" b="b" t="t" l="l"/>
            <a:pathLst>
              <a:path h="12601514" w="14774614">
                <a:moveTo>
                  <a:pt x="0" y="0"/>
                </a:moveTo>
                <a:lnTo>
                  <a:pt x="14774614" y="0"/>
                </a:lnTo>
                <a:lnTo>
                  <a:pt x="14774614" y="12601514"/>
                </a:lnTo>
                <a:lnTo>
                  <a:pt x="0" y="12601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0318" y="297881"/>
            <a:ext cx="497189" cy="538341"/>
          </a:xfrm>
          <a:custGeom>
            <a:avLst/>
            <a:gdLst/>
            <a:ahLst/>
            <a:cxnLst/>
            <a:rect r="r" b="b" t="t" l="l"/>
            <a:pathLst>
              <a:path h="538341" w="497189">
                <a:moveTo>
                  <a:pt x="0" y="0"/>
                </a:moveTo>
                <a:lnTo>
                  <a:pt x="497189" y="0"/>
                </a:lnTo>
                <a:lnTo>
                  <a:pt x="497189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38" t="0" r="-413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1927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213536" y="297881"/>
            <a:ext cx="538341" cy="538341"/>
          </a:xfrm>
          <a:custGeom>
            <a:avLst/>
            <a:gdLst/>
            <a:ahLst/>
            <a:cxnLst/>
            <a:rect r="r" b="b" t="t" l="l"/>
            <a:pathLst>
              <a:path h="538341" w="538341">
                <a:moveTo>
                  <a:pt x="0" y="0"/>
                </a:moveTo>
                <a:lnTo>
                  <a:pt x="538341" y="0"/>
                </a:lnTo>
                <a:lnTo>
                  <a:pt x="538341" y="538341"/>
                </a:lnTo>
                <a:lnTo>
                  <a:pt x="0" y="5383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9757339"/>
            <a:ext cx="18288000" cy="529661"/>
            <a:chOff x="0" y="0"/>
            <a:chExt cx="4816593" cy="1394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16592" cy="139499"/>
            </a:xfrm>
            <a:custGeom>
              <a:avLst/>
              <a:gdLst/>
              <a:ahLst/>
              <a:cxnLst/>
              <a:rect r="r" b="b" t="t" l="l"/>
              <a:pathLst>
                <a:path h="13949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9499"/>
                  </a:lnTo>
                  <a:lnTo>
                    <a:pt x="0" y="139499"/>
                  </a:lnTo>
                  <a:close/>
                </a:path>
              </a:pathLst>
            </a:custGeom>
            <a:gradFill rotWithShape="true">
              <a:gsLst>
                <a:gs pos="0">
                  <a:srgbClr val="4E69B1">
                    <a:alpha val="100000"/>
                  </a:srgbClr>
                </a:gs>
                <a:gs pos="100000">
                  <a:srgbClr val="15122A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sq">
              <a:noFill/>
              <a:prstDash val="sysDot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816593" cy="177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429339" y="2448063"/>
            <a:ext cx="9429322" cy="6810237"/>
            <a:chOff x="0" y="0"/>
            <a:chExt cx="1117120" cy="8068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7120" cy="806830"/>
            </a:xfrm>
            <a:custGeom>
              <a:avLst/>
              <a:gdLst/>
              <a:ahLst/>
              <a:cxnLst/>
              <a:rect r="r" b="b" t="t" l="l"/>
              <a:pathLst>
                <a:path h="806830" w="1117120">
                  <a:moveTo>
                    <a:pt x="18884" y="0"/>
                  </a:moveTo>
                  <a:lnTo>
                    <a:pt x="1098236" y="0"/>
                  </a:lnTo>
                  <a:cubicBezTo>
                    <a:pt x="1108666" y="0"/>
                    <a:pt x="1117120" y="8455"/>
                    <a:pt x="1117120" y="18884"/>
                  </a:cubicBezTo>
                  <a:lnTo>
                    <a:pt x="1117120" y="787945"/>
                  </a:lnTo>
                  <a:cubicBezTo>
                    <a:pt x="1117120" y="798375"/>
                    <a:pt x="1108666" y="806830"/>
                    <a:pt x="1098236" y="806830"/>
                  </a:cubicBezTo>
                  <a:lnTo>
                    <a:pt x="18884" y="806830"/>
                  </a:lnTo>
                  <a:cubicBezTo>
                    <a:pt x="8455" y="806830"/>
                    <a:pt x="0" y="798375"/>
                    <a:pt x="0" y="787945"/>
                  </a:cubicBezTo>
                  <a:lnTo>
                    <a:pt x="0" y="18884"/>
                  </a:lnTo>
                  <a:cubicBezTo>
                    <a:pt x="0" y="8455"/>
                    <a:pt x="8455" y="0"/>
                    <a:pt x="18884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115" r="0" b="-115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316785" y="412429"/>
            <a:ext cx="27536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  <a:r>
              <a:rPr lang="en-US" b="true" sz="1700" spc="3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Budgeteers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10780" y="1047750"/>
            <a:ext cx="14266439" cy="98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04"/>
              </a:lnSpc>
            </a:pPr>
            <a:r>
              <a:rPr lang="en-US" b="true" sz="6641" spc="-31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Tracker Menu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-1319715" y="9863437"/>
            <a:ext cx="20927431" cy="24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1"/>
              </a:lnSpc>
              <a:spcBef>
                <a:spcPct val="0"/>
              </a:spcBef>
            </a:pPr>
            <a:r>
              <a:rPr lang="en-US" sz="1451" spc="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MEA Engineering College, Perinthalmanna                                                                                                                           BTech Seminar Presentation 25-26 | Department of Computer Science &amp; Engineering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DAGzl7qdg7A</dc:identifier>
  <dcterms:modified xsi:type="dcterms:W3CDTF">2011-08-01T06:04:30Z</dcterms:modified>
  <cp:revision>1</cp:revision>
  <dc:title>Budgeteers</dc:title>
</cp:coreProperties>
</file>